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b="def" i="def"/>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s>

</file>

<file path=ppt/media/image1.jpeg>
</file>

<file path=ppt/media/image1.png>
</file>

<file path=ppt/media/image1.tif>
</file>

<file path=ppt/media/image2.jpeg>
</file>

<file path=ppt/media/image2.png>
</file>

<file path=ppt/media/image3.jpeg>
</file>

<file path=ppt/media/image3.png>
</file>

<file path=ppt/media/image4.jpe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1" name="Shape 91"/>
          <p:cNvSpPr/>
          <p:nvPr>
            <p:ph type="sldImg"/>
          </p:nvPr>
        </p:nvSpPr>
        <p:spPr>
          <a:xfrm>
            <a:off x="1143000" y="685800"/>
            <a:ext cx="4572000" cy="3429000"/>
          </a:xfrm>
          <a:prstGeom prst="rect">
            <a:avLst/>
          </a:prstGeom>
        </p:spPr>
        <p:txBody>
          <a:bodyPr/>
          <a:lstStyle/>
          <a:p>
            <a:pPr/>
          </a:p>
        </p:txBody>
      </p:sp>
      <p:sp>
        <p:nvSpPr>
          <p:cNvPr id="92" name="Shape 9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1524000" y="1122362"/>
            <a:ext cx="9144000" cy="2387601"/>
          </a:xfrm>
          <a:prstGeom prst="rect">
            <a:avLst/>
          </a:prstGeom>
        </p:spPr>
        <p:txBody>
          <a:bodyPr anchor="b"/>
          <a:lstStyle>
            <a:lvl1pPr algn="ctr">
              <a:defRPr sz="6000"/>
            </a:lvl1pPr>
          </a:lstStyle>
          <a:p>
            <a:pPr/>
            <a:r>
              <a:t>Title Text</a:t>
            </a:r>
          </a:p>
        </p:txBody>
      </p:sp>
      <p:sp>
        <p:nvSpPr>
          <p:cNvPr id="12" name="Body Level One…"/>
          <p:cNvSpPr txBox="1"/>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9" name="Title Text"/>
          <p:cNvSpPr txBox="1"/>
          <p:nvPr>
            <p:ph type="title"/>
          </p:nvPr>
        </p:nvSpPr>
        <p:spPr>
          <a:xfrm>
            <a:off x="831850" y="1709738"/>
            <a:ext cx="10515600" cy="2852737"/>
          </a:xfrm>
          <a:prstGeom prst="rect">
            <a:avLst/>
          </a:prstGeom>
        </p:spPr>
        <p:txBody>
          <a:bodyPr anchor="b"/>
          <a:lstStyle>
            <a:lvl1pPr>
              <a:defRPr sz="6000"/>
            </a:lvl1pPr>
          </a:lstStyle>
          <a:p>
            <a:pPr/>
            <a:r>
              <a:t>Title Text</a:t>
            </a:r>
          </a:p>
        </p:txBody>
      </p:sp>
      <p:sp>
        <p:nvSpPr>
          <p:cNvPr id="30" name="Body Level One…"/>
          <p:cNvSpPr txBox="1"/>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half" idx="1"/>
          </p:nvPr>
        </p:nvSpPr>
        <p:spPr>
          <a:xfrm>
            <a:off x="838200" y="1825625"/>
            <a:ext cx="5181600" cy="43513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7" name="Title Text"/>
          <p:cNvSpPr txBox="1"/>
          <p:nvPr>
            <p:ph type="title"/>
          </p:nvPr>
        </p:nvSpPr>
        <p:spPr>
          <a:xfrm>
            <a:off x="839787" y="365125"/>
            <a:ext cx="10515601" cy="1325563"/>
          </a:xfrm>
          <a:prstGeom prst="rect">
            <a:avLst/>
          </a:prstGeom>
        </p:spPr>
        <p:txBody>
          <a:bodyPr/>
          <a:lstStyle/>
          <a:p>
            <a:pPr/>
            <a:r>
              <a:t>Title Text</a:t>
            </a:r>
          </a:p>
        </p:txBody>
      </p:sp>
      <p:sp>
        <p:nvSpPr>
          <p:cNvPr id="48" name="Body Level One…"/>
          <p:cNvSpPr txBox="1"/>
          <p:nvPr>
            <p:ph type="body" sz="quarter" idx="1"/>
          </p:nvPr>
        </p:nvSpPr>
        <p:spPr>
          <a:xfrm>
            <a:off x="839787" y="1681163"/>
            <a:ext cx="5157789" cy="823913"/>
          </a:xfrm>
          <a:prstGeom prst="rect">
            <a:avLst/>
          </a:prstGeom>
        </p:spPr>
        <p:txBody>
          <a:bodyPr anchor="b"/>
          <a:lstStyle>
            <a:lvl1pPr marL="0" indent="0">
              <a:buSzTx/>
              <a:buFontTx/>
              <a:buNone/>
              <a:defRPr b="1" sz="2400"/>
            </a:lvl1pPr>
            <a:lvl2pPr marL="0" indent="457200">
              <a:buSzTx/>
              <a:buFontTx/>
              <a:buNone/>
              <a:defRPr b="1" sz="2400"/>
            </a:lvl2pPr>
            <a:lvl3pPr marL="0" indent="914400">
              <a:buSzTx/>
              <a:buFontTx/>
              <a:buNone/>
              <a:defRPr b="1" sz="2400"/>
            </a:lvl3pPr>
            <a:lvl4pPr marL="0" indent="1371600">
              <a:buSzTx/>
              <a:buFontTx/>
              <a:buNone/>
              <a:defRPr b="1" sz="2400"/>
            </a:lvl4pPr>
            <a:lvl5pPr marL="0" indent="1828800">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21"/>
          </p:nvPr>
        </p:nvSpPr>
        <p:spPr>
          <a:xfrm>
            <a:off x="6172200" y="1681163"/>
            <a:ext cx="5183188" cy="823913"/>
          </a:xfrm>
          <a:prstGeom prst="rect">
            <a:avLst/>
          </a:prstGeom>
        </p:spPr>
        <p:txBody>
          <a:bodyPr anchor="b"/>
          <a:lstStyle/>
          <a:p>
            <a:pPr marL="0" indent="0">
              <a:buSzTx/>
              <a:buFontTx/>
              <a:buNone/>
              <a:defRPr b="1" sz="2400"/>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2"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73" name="Body Level One…"/>
          <p:cNvSpPr txBox="1"/>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quarter" idx="21"/>
          </p:nvPr>
        </p:nvSpPr>
        <p:spPr>
          <a:xfrm>
            <a:off x="839787" y="2057400"/>
            <a:ext cx="3932238" cy="3811588"/>
          </a:xfrm>
          <a:prstGeom prst="rect">
            <a:avLst/>
          </a:prstGeom>
        </p:spPr>
        <p:txBody>
          <a:bodyPr/>
          <a:lstStyle/>
          <a:p>
            <a:pPr marL="0" indent="0">
              <a:buSzTx/>
              <a:buFontTx/>
              <a:buNone/>
              <a:defRPr sz="1600"/>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83" name="Picture Placeholder 2"/>
          <p:cNvSpPr/>
          <p:nvPr>
            <p:ph type="pic" sz="half" idx="21"/>
          </p:nvPr>
        </p:nvSpPr>
        <p:spPr>
          <a:xfrm>
            <a:off x="5183187" y="987425"/>
            <a:ext cx="6172201" cy="4873625"/>
          </a:xfrm>
          <a:prstGeom prst="rect">
            <a:avLst/>
          </a:prstGeom>
        </p:spPr>
        <p:txBody>
          <a:bodyPr lIns="91439" rIns="91439">
            <a:noAutofit/>
          </a:bodyPr>
          <a:lstStyle/>
          <a:p>
            <a:pPr/>
          </a:p>
        </p:txBody>
      </p:sp>
      <p:sp>
        <p:nvSpPr>
          <p:cNvPr id="84" name="Body Level One…"/>
          <p:cNvSpPr txBox="1"/>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3" name="Body Level One…"/>
          <p:cNvSpPr txBox="1"/>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1.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2.jpeg"/><Relationship Id="rId5" Type="http://schemas.openxmlformats.org/officeDocument/2006/relationships/image" Target="../media/image6.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3.jpeg"/><Relationship Id="rId5" Type="http://schemas.openxmlformats.org/officeDocument/2006/relationships/image" Target="../media/image7.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jpeg"/><Relationship Id="rId5" Type="http://schemas.openxmlformats.org/officeDocument/2006/relationships/image" Target="../media/image8.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1.tif"/><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Title 1"/>
          <p:cNvSpPr txBox="1"/>
          <p:nvPr>
            <p:ph type="title"/>
          </p:nvPr>
        </p:nvSpPr>
        <p:spPr>
          <a:prstGeom prst="rect">
            <a:avLst/>
          </a:prstGeom>
        </p:spPr>
        <p:txBody>
          <a:bodyPr/>
          <a:lstStyle>
            <a:lvl1pPr>
              <a:defRPr b="1">
                <a:latin typeface="Arial"/>
                <a:ea typeface="Arial"/>
                <a:cs typeface="Arial"/>
                <a:sym typeface="Arial"/>
              </a:defRPr>
            </a:lvl1pPr>
          </a:lstStyle>
          <a:p>
            <a:pPr/>
            <a:r>
              <a:t>Machine Learning Hackathon IITG</a:t>
            </a:r>
          </a:p>
        </p:txBody>
      </p:sp>
      <p:sp>
        <p:nvSpPr>
          <p:cNvPr id="95" name="Content Placeholder 2"/>
          <p:cNvSpPr txBox="1"/>
          <p:nvPr>
            <p:ph type="body" sz="half" idx="1"/>
          </p:nvPr>
        </p:nvSpPr>
        <p:spPr>
          <a:xfrm>
            <a:off x="3464859" y="3131926"/>
            <a:ext cx="7454153" cy="2615550"/>
          </a:xfrm>
          <a:prstGeom prst="rect">
            <a:avLst/>
          </a:prstGeom>
        </p:spPr>
        <p:txBody>
          <a:bodyPr/>
          <a:lstStyle/>
          <a:p>
            <a:pPr>
              <a:lnSpc>
                <a:spcPct val="72000"/>
              </a:lnSpc>
              <a:defRPr sz="2300"/>
            </a:pPr>
            <a:r>
              <a:t>Team Members</a:t>
            </a:r>
          </a:p>
          <a:p>
            <a:pPr lvl="1" marL="685800" indent="-228600">
              <a:lnSpc>
                <a:spcPct val="72000"/>
              </a:lnSpc>
              <a:spcBef>
                <a:spcPts val="500"/>
              </a:spcBef>
              <a:defRPr sz="1700"/>
            </a:pPr>
            <a:r>
              <a:t>Anuj Singhal</a:t>
            </a:r>
            <a:endParaRPr sz="2000"/>
          </a:p>
          <a:p>
            <a:pPr lvl="1" marL="685800" indent="-228600">
              <a:lnSpc>
                <a:spcPct val="72000"/>
              </a:lnSpc>
              <a:spcBef>
                <a:spcPts val="500"/>
              </a:spcBef>
              <a:defRPr sz="1700"/>
            </a:pPr>
            <a:r>
              <a:t>Rahul Deo Burman</a:t>
            </a:r>
            <a:endParaRPr sz="2000"/>
          </a:p>
          <a:p>
            <a:pPr lvl="1" marL="685800" indent="-228600">
              <a:lnSpc>
                <a:spcPct val="72000"/>
              </a:lnSpc>
              <a:spcBef>
                <a:spcPts val="500"/>
              </a:spcBef>
              <a:defRPr sz="1700"/>
            </a:pPr>
            <a:r>
              <a:t>Abhinav Meesala</a:t>
            </a:r>
            <a:endParaRPr sz="2100"/>
          </a:p>
          <a:p>
            <a:pPr lvl="1" marL="685800" indent="-228600">
              <a:lnSpc>
                <a:spcPct val="72000"/>
              </a:lnSpc>
              <a:spcBef>
                <a:spcPts val="500"/>
              </a:spcBef>
              <a:defRPr sz="1700"/>
            </a:pPr>
            <a:r>
              <a:t>Nidhi E. Gupta</a:t>
            </a:r>
            <a:endParaRPr sz="2000"/>
          </a:p>
          <a:p>
            <a:pPr lvl="1" marL="685800" indent="-228600">
              <a:lnSpc>
                <a:spcPct val="72000"/>
              </a:lnSpc>
              <a:spcBef>
                <a:spcPts val="500"/>
              </a:spcBef>
              <a:defRPr sz="1700"/>
            </a:pPr>
            <a:r>
              <a:t>Ankit Upadhayay</a:t>
            </a:r>
            <a:endParaRPr sz="2100"/>
          </a:p>
          <a:p>
            <a:pPr lvl="1" marL="685800" indent="-228600">
              <a:lnSpc>
                <a:spcPct val="72000"/>
              </a:lnSpc>
              <a:spcBef>
                <a:spcPts val="500"/>
              </a:spcBef>
              <a:defRPr sz="1700"/>
            </a:pPr>
            <a:r>
              <a:t>Priya Yadav</a:t>
            </a:r>
            <a:endParaRPr sz="2000"/>
          </a:p>
          <a:p>
            <a:pPr lvl="1" marL="685800" indent="-228600">
              <a:lnSpc>
                <a:spcPct val="72000"/>
              </a:lnSpc>
              <a:spcBef>
                <a:spcPts val="500"/>
              </a:spcBef>
              <a:defRPr sz="1700"/>
            </a:pPr>
            <a:r>
              <a:t>Samant Sagar</a:t>
            </a:r>
            <a:endParaRPr sz="2000"/>
          </a:p>
          <a:p>
            <a:pPr lvl="1" marL="685800" indent="-228600">
              <a:lnSpc>
                <a:spcPct val="72000"/>
              </a:lnSpc>
              <a:spcBef>
                <a:spcPts val="500"/>
              </a:spcBef>
              <a:defRPr sz="1700"/>
            </a:pPr>
            <a:r>
              <a:t>Pankaj Sharma</a:t>
            </a:r>
          </a:p>
        </p:txBody>
      </p:sp>
      <p:pic>
        <p:nvPicPr>
          <p:cNvPr id="96" name="Picture 2" descr="Picture 2"/>
          <p:cNvPicPr>
            <a:picLocks noChangeAspect="1"/>
          </p:cNvPicPr>
          <p:nvPr/>
        </p:nvPicPr>
        <p:blipFill>
          <a:blip r:embed="rId2">
            <a:extLst/>
          </a:blip>
          <a:stretch>
            <a:fillRect/>
          </a:stretch>
        </p:blipFill>
        <p:spPr>
          <a:xfrm>
            <a:off x="1151963" y="2234231"/>
            <a:ext cx="2254625" cy="632548"/>
          </a:xfrm>
          <a:prstGeom prst="rect">
            <a:avLst/>
          </a:prstGeom>
          <a:ln w="12700">
            <a:miter lim="400000"/>
          </a:ln>
        </p:spPr>
      </p:pic>
      <p:pic>
        <p:nvPicPr>
          <p:cNvPr id="97" name="Picture 4" descr="Picture 4"/>
          <p:cNvPicPr>
            <a:picLocks noChangeAspect="1"/>
          </p:cNvPicPr>
          <p:nvPr/>
        </p:nvPicPr>
        <p:blipFill>
          <a:blip r:embed="rId3">
            <a:extLst/>
          </a:blip>
          <a:stretch>
            <a:fillRect/>
          </a:stretch>
        </p:blipFill>
        <p:spPr>
          <a:xfrm>
            <a:off x="767323" y="3002971"/>
            <a:ext cx="2697536" cy="2697536"/>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 name="Title 1"/>
          <p:cNvSpPr txBox="1"/>
          <p:nvPr>
            <p:ph type="ctrTitle"/>
          </p:nvPr>
        </p:nvSpPr>
        <p:spPr>
          <a:xfrm>
            <a:off x="457200" y="139544"/>
            <a:ext cx="4168590" cy="830837"/>
          </a:xfrm>
          <a:prstGeom prst="rect">
            <a:avLst/>
          </a:prstGeom>
        </p:spPr>
        <p:txBody>
          <a:bodyPr/>
          <a:lstStyle>
            <a:lvl1pPr>
              <a:defRPr sz="2800"/>
            </a:lvl1pPr>
          </a:lstStyle>
          <a:p>
            <a:pPr/>
            <a:r>
              <a:t>Business Problem</a:t>
            </a:r>
          </a:p>
        </p:txBody>
      </p:sp>
      <p:sp>
        <p:nvSpPr>
          <p:cNvPr id="100" name="Straight Connector 4"/>
          <p:cNvSpPr/>
          <p:nvPr/>
        </p:nvSpPr>
        <p:spPr>
          <a:xfrm>
            <a:off x="457199" y="970383"/>
            <a:ext cx="11439333" cy="1"/>
          </a:xfrm>
          <a:prstGeom prst="line">
            <a:avLst/>
          </a:prstGeom>
          <a:ln w="6350">
            <a:solidFill>
              <a:schemeClr val="accent1"/>
            </a:solidFill>
            <a:miter/>
          </a:ln>
        </p:spPr>
        <p:txBody>
          <a:bodyPr lIns="45719" rIns="45719"/>
          <a:lstStyle/>
          <a:p>
            <a:pPr/>
          </a:p>
        </p:txBody>
      </p:sp>
      <p:pic>
        <p:nvPicPr>
          <p:cNvPr id="101" name="Picture 15" descr="Picture 15"/>
          <p:cNvPicPr>
            <a:picLocks noChangeAspect="1"/>
          </p:cNvPicPr>
          <p:nvPr/>
        </p:nvPicPr>
        <p:blipFill>
          <a:blip r:embed="rId2">
            <a:extLst/>
          </a:blip>
          <a:stretch>
            <a:fillRect/>
          </a:stretch>
        </p:blipFill>
        <p:spPr>
          <a:xfrm>
            <a:off x="1199600" y="1251832"/>
            <a:ext cx="876301" cy="876301"/>
          </a:xfrm>
          <a:prstGeom prst="rect">
            <a:avLst/>
          </a:prstGeom>
          <a:ln w="12700">
            <a:miter lim="400000"/>
          </a:ln>
        </p:spPr>
      </p:pic>
      <p:pic>
        <p:nvPicPr>
          <p:cNvPr id="102" name="Picture 18" descr="Picture 18"/>
          <p:cNvPicPr>
            <a:picLocks noChangeAspect="1"/>
          </p:cNvPicPr>
          <p:nvPr/>
        </p:nvPicPr>
        <p:blipFill>
          <a:blip r:embed="rId3">
            <a:extLst/>
          </a:blip>
          <a:stretch>
            <a:fillRect/>
          </a:stretch>
        </p:blipFill>
        <p:spPr>
          <a:xfrm>
            <a:off x="10306412" y="3950148"/>
            <a:ext cx="1470193" cy="1470193"/>
          </a:xfrm>
          <a:prstGeom prst="rect">
            <a:avLst/>
          </a:prstGeom>
          <a:ln w="12700">
            <a:miter lim="400000"/>
          </a:ln>
        </p:spPr>
      </p:pic>
      <p:sp>
        <p:nvSpPr>
          <p:cNvPr id="103" name="TextBox 19"/>
          <p:cNvSpPr txBox="1"/>
          <p:nvPr/>
        </p:nvSpPr>
        <p:spPr>
          <a:xfrm>
            <a:off x="2373525" y="1251832"/>
            <a:ext cx="9357360" cy="310580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buSzPct val="100000"/>
              <a:buFont typeface="Arial"/>
              <a:buChar char="•"/>
              <a:defRPr sz="1600">
                <a:latin typeface="Arial"/>
                <a:ea typeface="Arial"/>
                <a:cs typeface="Arial"/>
                <a:sym typeface="Arial"/>
              </a:defRPr>
            </a:pPr>
            <a:r>
              <a:t>You are a data scientist at Megakkart the largest ecommerce platform in the country.</a:t>
            </a:r>
          </a:p>
          <a:p>
            <a:pPr marL="171450" indent="-171450">
              <a:buSzPct val="100000"/>
              <a:buFont typeface="Arial"/>
              <a:buChar char="•"/>
              <a:defRPr sz="1600">
                <a:latin typeface="Arial"/>
                <a:ea typeface="Arial"/>
                <a:cs typeface="Arial"/>
                <a:sym typeface="Arial"/>
              </a:defRPr>
            </a:pPr>
          </a:p>
          <a:p>
            <a:pPr marL="171450" indent="-171450">
              <a:buSzPct val="100000"/>
              <a:buFont typeface="Arial"/>
              <a:buChar char="•"/>
              <a:defRPr sz="1600">
                <a:latin typeface="Arial"/>
                <a:ea typeface="Arial"/>
                <a:cs typeface="Arial"/>
                <a:sym typeface="Arial"/>
              </a:defRPr>
            </a:pPr>
            <a:r>
              <a:t>Owing to the festive season Megakkart is planning a ‘Super Festive Sale’ where it wants to achieve a GMV sales of INR 500 crores.</a:t>
            </a:r>
          </a:p>
          <a:p>
            <a:pPr marL="171450" indent="-171450">
              <a:buSzPct val="100000"/>
              <a:buFont typeface="Arial"/>
              <a:buChar char="•"/>
              <a:defRPr sz="1600">
                <a:latin typeface="Arial"/>
                <a:ea typeface="Arial"/>
                <a:cs typeface="Arial"/>
                <a:sym typeface="Arial"/>
              </a:defRPr>
            </a:pPr>
          </a:p>
          <a:p>
            <a:pPr marL="171450" indent="-171450">
              <a:buSzPct val="100000"/>
              <a:buFont typeface="Arial"/>
              <a:buChar char="•"/>
              <a:defRPr sz="1600">
                <a:latin typeface="Arial"/>
                <a:ea typeface="Arial"/>
                <a:cs typeface="Arial"/>
                <a:sym typeface="Arial"/>
              </a:defRPr>
            </a:pPr>
            <a:r>
              <a:t>You are being provided with the user data for the past one year on various parameters mentioned below. You need to identify whether the user on the web portal will make a purchase or not. </a:t>
            </a:r>
          </a:p>
          <a:p>
            <a:pPr marL="171450" indent="-171450">
              <a:buSzPct val="100000"/>
              <a:buFont typeface="Arial"/>
              <a:buChar char="•"/>
              <a:defRPr sz="1600">
                <a:latin typeface="Arial"/>
                <a:ea typeface="Arial"/>
                <a:cs typeface="Arial"/>
                <a:sym typeface="Arial"/>
              </a:defRPr>
            </a:pPr>
          </a:p>
          <a:p>
            <a:pPr marL="171450" indent="-171450">
              <a:buSzPct val="100000"/>
              <a:buFont typeface="Arial"/>
              <a:buChar char="•"/>
              <a:defRPr sz="1600">
                <a:latin typeface="Arial"/>
                <a:ea typeface="Arial"/>
                <a:cs typeface="Arial"/>
                <a:sym typeface="Arial"/>
              </a:defRPr>
            </a:pPr>
            <a:r>
              <a:t>The company plans to work on various hooks for the customers who are at a risk of not making a purchase. Your analysis and machine learning model will help the product team to plan these hooks.</a:t>
            </a:r>
          </a:p>
          <a:p>
            <a:pPr lvl="1" marL="628650" indent="-171450">
              <a:buSzPct val="100000"/>
              <a:buFont typeface="Arial"/>
              <a:buChar char="•"/>
              <a:defRPr sz="1200"/>
            </a:pPr>
          </a:p>
          <a:p>
            <a:pPr lvl="1" marL="628650" indent="-171450">
              <a:buSzPct val="100000"/>
              <a:buFont typeface="Arial"/>
              <a:buChar char="•"/>
              <a:defRPr sz="1200"/>
            </a:pPr>
          </a:p>
          <a:p>
            <a:pPr lvl="2" marL="1085850" indent="-171450">
              <a:buSzPct val="100000"/>
              <a:buFont typeface="Arial"/>
              <a:buChar char="•"/>
              <a:defRPr sz="1200"/>
            </a:pP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Title 1"/>
          <p:cNvSpPr txBox="1"/>
          <p:nvPr>
            <p:ph type="ctrTitle"/>
          </p:nvPr>
        </p:nvSpPr>
        <p:spPr>
          <a:xfrm>
            <a:off x="-2777412" y="133318"/>
            <a:ext cx="9144001" cy="837065"/>
          </a:xfrm>
          <a:prstGeom prst="rect">
            <a:avLst/>
          </a:prstGeom>
        </p:spPr>
        <p:txBody>
          <a:bodyPr/>
          <a:lstStyle>
            <a:lvl1pPr>
              <a:defRPr sz="2800"/>
            </a:lvl1pPr>
          </a:lstStyle>
          <a:p>
            <a:pPr/>
            <a:r>
              <a:t>Recommendations</a:t>
            </a:r>
          </a:p>
        </p:txBody>
      </p:sp>
      <p:sp>
        <p:nvSpPr>
          <p:cNvPr id="106" name="Straight Connector 4"/>
          <p:cNvSpPr/>
          <p:nvPr/>
        </p:nvSpPr>
        <p:spPr>
          <a:xfrm>
            <a:off x="457199" y="970383"/>
            <a:ext cx="11439333" cy="1"/>
          </a:xfrm>
          <a:prstGeom prst="line">
            <a:avLst/>
          </a:prstGeom>
          <a:ln w="6350">
            <a:solidFill>
              <a:schemeClr val="accent1"/>
            </a:solidFill>
            <a:miter/>
          </a:ln>
        </p:spPr>
        <p:txBody>
          <a:bodyPr lIns="45719" rIns="45719"/>
          <a:lstStyle/>
          <a:p>
            <a:pPr/>
          </a:p>
        </p:txBody>
      </p:sp>
      <p:sp>
        <p:nvSpPr>
          <p:cNvPr id="107" name="Rectangle 6"/>
          <p:cNvSpPr txBox="1"/>
          <p:nvPr/>
        </p:nvSpPr>
        <p:spPr>
          <a:xfrm>
            <a:off x="2331719" y="1051452"/>
            <a:ext cx="11347891" cy="30059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600"/>
            </a:lvl1pPr>
          </a:lstStyle>
          <a:p>
            <a:pPr/>
            <a:r>
              <a:t>Improve Product Related Pages</a:t>
            </a:r>
          </a:p>
        </p:txBody>
      </p:sp>
      <p:sp>
        <p:nvSpPr>
          <p:cNvPr id="108" name="TextBox 11"/>
          <p:cNvSpPr txBox="1"/>
          <p:nvPr/>
        </p:nvSpPr>
        <p:spPr>
          <a:xfrm>
            <a:off x="502919" y="3130488"/>
            <a:ext cx="9357361" cy="81980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buSzPct val="100000"/>
              <a:buFont typeface="Arial"/>
              <a:buChar char="•"/>
              <a:defRPr b="1" sz="1200"/>
            </a:pPr>
            <a:r>
              <a:t>Product Related Pages are the where your visitors are!</a:t>
            </a:r>
          </a:p>
          <a:p>
            <a:pPr marL="171450" indent="-171450">
              <a:buSzPct val="100000"/>
              <a:buFont typeface="Arial"/>
              <a:buChar char="•"/>
              <a:defRPr b="1" sz="1200"/>
            </a:pPr>
          </a:p>
          <a:p>
            <a:pPr marL="171450" indent="-171450">
              <a:buSzPct val="100000"/>
              <a:buFont typeface="Arial"/>
              <a:buChar char="•"/>
              <a:defRPr sz="1200"/>
            </a:pPr>
            <a:r>
              <a:t> Visitors are spending a significant time at Product related pages but </a:t>
            </a:r>
            <a:r>
              <a:rPr b="1"/>
              <a:t>Not making a Purchase</a:t>
            </a:r>
            <a:endParaRPr b="1"/>
          </a:p>
        </p:txBody>
      </p:sp>
      <p:pic>
        <p:nvPicPr>
          <p:cNvPr id="109" name="Picture 15" descr="Picture 15"/>
          <p:cNvPicPr>
            <a:picLocks noChangeAspect="1"/>
          </p:cNvPicPr>
          <p:nvPr/>
        </p:nvPicPr>
        <p:blipFill>
          <a:blip r:embed="rId2">
            <a:extLst/>
          </a:blip>
          <a:stretch>
            <a:fillRect/>
          </a:stretch>
        </p:blipFill>
        <p:spPr>
          <a:xfrm>
            <a:off x="9796319" y="2803859"/>
            <a:ext cx="876301" cy="876301"/>
          </a:xfrm>
          <a:prstGeom prst="rect">
            <a:avLst/>
          </a:prstGeom>
          <a:ln w="12700">
            <a:miter lim="400000"/>
          </a:ln>
        </p:spPr>
      </p:pic>
      <p:pic>
        <p:nvPicPr>
          <p:cNvPr id="110" name="Picture 18" descr="Picture 18"/>
          <p:cNvPicPr>
            <a:picLocks noChangeAspect="1"/>
          </p:cNvPicPr>
          <p:nvPr/>
        </p:nvPicPr>
        <p:blipFill>
          <a:blip r:embed="rId3">
            <a:extLst/>
          </a:blip>
          <a:stretch>
            <a:fillRect/>
          </a:stretch>
        </p:blipFill>
        <p:spPr>
          <a:xfrm>
            <a:off x="920582" y="4132148"/>
            <a:ext cx="1470193" cy="1470193"/>
          </a:xfrm>
          <a:prstGeom prst="rect">
            <a:avLst/>
          </a:prstGeom>
          <a:ln w="12700">
            <a:miter lim="400000"/>
          </a:ln>
        </p:spPr>
      </p:pic>
      <p:sp>
        <p:nvSpPr>
          <p:cNvPr id="111" name="TextBox 19"/>
          <p:cNvSpPr txBox="1"/>
          <p:nvPr/>
        </p:nvSpPr>
        <p:spPr>
          <a:xfrm>
            <a:off x="2493451" y="4054140"/>
            <a:ext cx="9357360" cy="310580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buSzPct val="100000"/>
              <a:buFont typeface="Arial"/>
              <a:buChar char="•"/>
              <a:defRPr sz="1200"/>
            </a:pPr>
            <a:r>
              <a:t>Understand </a:t>
            </a:r>
            <a:r>
              <a:rPr b="1"/>
              <a:t>why</a:t>
            </a:r>
            <a:r>
              <a:t> they are spending So much time here? </a:t>
            </a:r>
          </a:p>
          <a:p>
            <a:pPr lvl="2" marL="1085850" indent="-171450">
              <a:buSzPct val="100000"/>
              <a:buFont typeface="Arial"/>
              <a:buChar char="•"/>
              <a:defRPr sz="1200"/>
            </a:pPr>
            <a:r>
              <a:t>Are they not finding what they are looking for easily?</a:t>
            </a:r>
          </a:p>
          <a:p>
            <a:pPr lvl="2" marL="1085850" indent="-171450">
              <a:buSzPct val="100000"/>
              <a:buFont typeface="Arial"/>
              <a:buChar char="•"/>
              <a:defRPr sz="1200"/>
            </a:pPr>
            <a:r>
              <a:t>Are you not matching Customer expectations?</a:t>
            </a:r>
          </a:p>
          <a:p>
            <a:pPr lvl="2" marL="1085850" indent="-171450">
              <a:buSzPct val="100000"/>
              <a:buFont typeface="Arial"/>
              <a:buChar char="•"/>
              <a:defRPr sz="1200"/>
            </a:pPr>
            <a:r>
              <a:t>Are they pages not accessible via different devices or operating systems?</a:t>
            </a:r>
          </a:p>
          <a:p>
            <a:pPr lvl="2" marL="1085850" indent="-171450">
              <a:buSzPct val="100000"/>
              <a:buFont typeface="Arial"/>
              <a:buChar char="•"/>
              <a:defRPr sz="1200"/>
            </a:pPr>
            <a:r>
              <a:t>Are they difficult to Navigate?</a:t>
            </a:r>
          </a:p>
          <a:p>
            <a:pPr marL="171450" indent="-171450">
              <a:buSzPct val="100000"/>
              <a:buFont typeface="Arial"/>
              <a:buChar char="•"/>
              <a:defRPr sz="1200"/>
            </a:pPr>
          </a:p>
          <a:p>
            <a:pPr marL="171450" indent="-171450">
              <a:buSzPct val="100000"/>
              <a:buFont typeface="Arial"/>
              <a:buChar char="•"/>
              <a:defRPr sz="1200"/>
            </a:pPr>
            <a:r>
              <a:t>Recommendations:</a:t>
            </a:r>
          </a:p>
          <a:p>
            <a:pPr lvl="1" marL="628650" indent="-171450">
              <a:buSzPct val="100000"/>
              <a:buFont typeface="Arial"/>
              <a:buChar char="•"/>
              <a:defRPr b="1" sz="1200"/>
            </a:pPr>
            <a:r>
              <a:t>A/B testing </a:t>
            </a:r>
            <a:r>
              <a:rPr b="0"/>
              <a:t>for Product related pages to understand Expectations and Preferences on Navigability ( To make users find information they are looking for faster)</a:t>
            </a:r>
            <a:endParaRPr b="0"/>
          </a:p>
          <a:p>
            <a:pPr lvl="1" marL="628650" indent="-171450">
              <a:buSzPct val="100000"/>
              <a:buFont typeface="Arial"/>
              <a:buChar char="•"/>
              <a:defRPr sz="1200"/>
            </a:pPr>
            <a:r>
              <a:t>Make sure the Information provided in product pages is  </a:t>
            </a:r>
            <a:r>
              <a:rPr b="1"/>
              <a:t>Clear</a:t>
            </a:r>
            <a:r>
              <a:t> and </a:t>
            </a:r>
            <a:r>
              <a:rPr b="1"/>
              <a:t>Concise</a:t>
            </a:r>
            <a:endParaRPr b="1"/>
          </a:p>
          <a:p>
            <a:pPr lvl="1" marL="628650" indent="-171450">
              <a:buSzPct val="100000"/>
              <a:buFont typeface="Arial"/>
              <a:buChar char="•"/>
              <a:defRPr sz="1200"/>
            </a:pPr>
            <a:r>
              <a:t>The Buying process is complex (Not many purchasing options, No support for any queries they have (Chat Bots, Customer Service)</a:t>
            </a:r>
          </a:p>
          <a:p>
            <a:pPr lvl="1" marL="628650" indent="-171450">
              <a:buSzPct val="100000"/>
              <a:buFont typeface="Arial"/>
              <a:buChar char="•"/>
              <a:defRPr sz="1200"/>
            </a:pPr>
          </a:p>
          <a:p>
            <a:pPr lvl="1" marL="628650" indent="-171450">
              <a:buSzPct val="100000"/>
              <a:buFont typeface="Arial"/>
              <a:buChar char="•"/>
              <a:defRPr sz="1200"/>
            </a:pPr>
          </a:p>
          <a:p>
            <a:pPr lvl="1" marL="628650" indent="-171450">
              <a:buSzPct val="100000"/>
              <a:buFont typeface="Arial"/>
              <a:buChar char="•"/>
              <a:defRPr sz="1200"/>
            </a:pPr>
          </a:p>
          <a:p>
            <a:pPr lvl="2" marL="1085850" indent="-171450">
              <a:buSzPct val="100000"/>
              <a:buFont typeface="Arial"/>
              <a:buChar char="•"/>
              <a:defRPr sz="1200"/>
            </a:pPr>
          </a:p>
        </p:txBody>
      </p:sp>
      <p:pic>
        <p:nvPicPr>
          <p:cNvPr id="112" name="Picture 21" descr="Picture 21"/>
          <p:cNvPicPr>
            <a:picLocks noChangeAspect="1"/>
          </p:cNvPicPr>
          <p:nvPr/>
        </p:nvPicPr>
        <p:blipFill>
          <a:blip r:embed="rId4">
            <a:extLst/>
          </a:blip>
          <a:stretch>
            <a:fillRect/>
          </a:stretch>
        </p:blipFill>
        <p:spPr>
          <a:xfrm>
            <a:off x="457201" y="1088749"/>
            <a:ext cx="2247901" cy="1179905"/>
          </a:xfrm>
          <a:prstGeom prst="rect">
            <a:avLst/>
          </a:prstGeom>
          <a:ln w="12700">
            <a:miter lim="400000"/>
          </a:ln>
        </p:spPr>
      </p:pic>
      <p:pic>
        <p:nvPicPr>
          <p:cNvPr id="113" name="Picture 3" descr="Picture 3"/>
          <p:cNvPicPr>
            <a:picLocks noChangeAspect="1"/>
          </p:cNvPicPr>
          <p:nvPr/>
        </p:nvPicPr>
        <p:blipFill>
          <a:blip r:embed="rId5">
            <a:extLst/>
          </a:blip>
          <a:stretch>
            <a:fillRect/>
          </a:stretch>
        </p:blipFill>
        <p:spPr>
          <a:xfrm>
            <a:off x="6595225" y="1379583"/>
            <a:ext cx="2936704" cy="2484904"/>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Title 1"/>
          <p:cNvSpPr txBox="1"/>
          <p:nvPr>
            <p:ph type="ctrTitle"/>
          </p:nvPr>
        </p:nvSpPr>
        <p:spPr>
          <a:xfrm>
            <a:off x="-2777412" y="133318"/>
            <a:ext cx="9144001" cy="837065"/>
          </a:xfrm>
          <a:prstGeom prst="rect">
            <a:avLst/>
          </a:prstGeom>
        </p:spPr>
        <p:txBody>
          <a:bodyPr/>
          <a:lstStyle>
            <a:lvl1pPr>
              <a:defRPr sz="2800"/>
            </a:lvl1pPr>
          </a:lstStyle>
          <a:p>
            <a:pPr/>
            <a:r>
              <a:t>Recommendations</a:t>
            </a:r>
          </a:p>
        </p:txBody>
      </p:sp>
      <p:sp>
        <p:nvSpPr>
          <p:cNvPr id="116" name="Straight Connector 4"/>
          <p:cNvSpPr/>
          <p:nvPr/>
        </p:nvSpPr>
        <p:spPr>
          <a:xfrm>
            <a:off x="457199" y="970383"/>
            <a:ext cx="11439333" cy="1"/>
          </a:xfrm>
          <a:prstGeom prst="line">
            <a:avLst/>
          </a:prstGeom>
          <a:ln w="6350">
            <a:solidFill>
              <a:schemeClr val="accent1"/>
            </a:solidFill>
            <a:miter/>
          </a:ln>
        </p:spPr>
        <p:txBody>
          <a:bodyPr lIns="45719" rIns="45719"/>
          <a:lstStyle/>
          <a:p>
            <a:pPr/>
          </a:p>
        </p:txBody>
      </p:sp>
      <p:sp>
        <p:nvSpPr>
          <p:cNvPr id="117" name="Rectangle 6"/>
          <p:cNvSpPr txBox="1"/>
          <p:nvPr/>
        </p:nvSpPr>
        <p:spPr>
          <a:xfrm>
            <a:off x="966302" y="1078095"/>
            <a:ext cx="11347892" cy="30059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600"/>
            </a:lvl1pPr>
          </a:lstStyle>
          <a:p>
            <a:pPr/>
            <a:r>
              <a:t>Focus on Seasonal “Special” purchases</a:t>
            </a:r>
          </a:p>
        </p:txBody>
      </p:sp>
      <p:sp>
        <p:nvSpPr>
          <p:cNvPr id="118" name="TextBox 11"/>
          <p:cNvSpPr txBox="1"/>
          <p:nvPr/>
        </p:nvSpPr>
        <p:spPr>
          <a:xfrm>
            <a:off x="515961" y="3391518"/>
            <a:ext cx="9357361" cy="62930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buSzPct val="100000"/>
              <a:buFont typeface="Arial"/>
              <a:buChar char="•"/>
              <a:defRPr b="1" sz="1200"/>
            </a:pPr>
            <a:r>
              <a:t>November, December, May </a:t>
            </a:r>
            <a:r>
              <a:rPr b="0"/>
              <a:t>and</a:t>
            </a:r>
            <a:r>
              <a:t> March </a:t>
            </a:r>
            <a:r>
              <a:rPr b="0"/>
              <a:t>are the months we have the </a:t>
            </a:r>
            <a:r>
              <a:t>maximum</a:t>
            </a:r>
            <a:r>
              <a:rPr b="0"/>
              <a:t> Visitors</a:t>
            </a:r>
            <a:endParaRPr b="0"/>
          </a:p>
          <a:p>
            <a:pPr marL="171450" indent="-171450">
              <a:buSzPct val="100000"/>
              <a:buFont typeface="Arial"/>
              <a:buChar char="•"/>
              <a:defRPr b="1" sz="1200"/>
            </a:pPr>
            <a:r>
              <a:t>Special days </a:t>
            </a:r>
            <a:r>
              <a:rPr b="0"/>
              <a:t>are when your customers are </a:t>
            </a:r>
            <a:r>
              <a:t>purchasing</a:t>
            </a:r>
            <a:r>
              <a:rPr b="0"/>
              <a:t> the Most!!</a:t>
            </a:r>
            <a:endParaRPr b="0"/>
          </a:p>
        </p:txBody>
      </p:sp>
      <p:pic>
        <p:nvPicPr>
          <p:cNvPr id="119" name="Picture 15" descr="Picture 15"/>
          <p:cNvPicPr>
            <a:picLocks noChangeAspect="1"/>
          </p:cNvPicPr>
          <p:nvPr/>
        </p:nvPicPr>
        <p:blipFill>
          <a:blip r:embed="rId2">
            <a:extLst/>
          </a:blip>
          <a:stretch>
            <a:fillRect/>
          </a:stretch>
        </p:blipFill>
        <p:spPr>
          <a:xfrm>
            <a:off x="8841761" y="2463633"/>
            <a:ext cx="876301" cy="876301"/>
          </a:xfrm>
          <a:prstGeom prst="rect">
            <a:avLst/>
          </a:prstGeom>
          <a:ln w="12700">
            <a:miter lim="400000"/>
          </a:ln>
        </p:spPr>
      </p:pic>
      <p:pic>
        <p:nvPicPr>
          <p:cNvPr id="120" name="Picture 18" descr="Picture 18"/>
          <p:cNvPicPr>
            <a:picLocks noChangeAspect="1"/>
          </p:cNvPicPr>
          <p:nvPr/>
        </p:nvPicPr>
        <p:blipFill>
          <a:blip r:embed="rId3">
            <a:extLst/>
          </a:blip>
          <a:stretch>
            <a:fillRect/>
          </a:stretch>
        </p:blipFill>
        <p:spPr>
          <a:xfrm>
            <a:off x="920582" y="4132148"/>
            <a:ext cx="1470193" cy="1470193"/>
          </a:xfrm>
          <a:prstGeom prst="rect">
            <a:avLst/>
          </a:prstGeom>
          <a:ln w="12700">
            <a:miter lim="400000"/>
          </a:ln>
        </p:spPr>
      </p:pic>
      <p:sp>
        <p:nvSpPr>
          <p:cNvPr id="121" name="TextBox 19"/>
          <p:cNvSpPr txBox="1"/>
          <p:nvPr/>
        </p:nvSpPr>
        <p:spPr>
          <a:xfrm>
            <a:off x="2983308" y="4036210"/>
            <a:ext cx="9357361" cy="247819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buSzPct val="100000"/>
              <a:buFont typeface="Arial"/>
              <a:buChar char="•"/>
              <a:defRPr sz="1200"/>
            </a:pPr>
            <a:r>
              <a:t>Provide Combo Products and Offers:</a:t>
            </a:r>
          </a:p>
          <a:p>
            <a:pPr lvl="1" marL="628650" indent="-171450">
              <a:lnSpc>
                <a:spcPct val="250000"/>
              </a:lnSpc>
              <a:buSzPct val="100000"/>
              <a:buFont typeface="Arial"/>
              <a:buChar char="•"/>
              <a:defRPr sz="1200"/>
            </a:pPr>
            <a:r>
              <a:t>Offer </a:t>
            </a:r>
            <a:r>
              <a:rPr b="1"/>
              <a:t>discounts</a:t>
            </a:r>
            <a:r>
              <a:t> on additional Purchases</a:t>
            </a:r>
          </a:p>
          <a:p>
            <a:pPr lvl="1" marL="628650" indent="-171450">
              <a:lnSpc>
                <a:spcPct val="250000"/>
              </a:lnSpc>
              <a:buSzPct val="100000"/>
              <a:buFont typeface="Arial"/>
              <a:buChar char="•"/>
              <a:defRPr b="1" sz="1200"/>
            </a:pPr>
            <a:r>
              <a:t>Bundle</a:t>
            </a:r>
            <a:r>
              <a:rPr b="0"/>
              <a:t> a set of best selling items</a:t>
            </a:r>
            <a:endParaRPr b="0"/>
          </a:p>
          <a:p>
            <a:pPr lvl="1" marL="628650" indent="-171450">
              <a:lnSpc>
                <a:spcPct val="250000"/>
              </a:lnSpc>
              <a:buSzPct val="100000"/>
              <a:buFont typeface="Arial"/>
              <a:buChar char="•"/>
              <a:defRPr sz="1200"/>
            </a:pPr>
            <a:r>
              <a:t>Use seasonal </a:t>
            </a:r>
            <a:r>
              <a:rPr b="1"/>
              <a:t>themes</a:t>
            </a:r>
            <a:r>
              <a:t> in your Outgoing marketing campaign</a:t>
            </a:r>
          </a:p>
          <a:p>
            <a:pPr lvl="1" marL="628650" indent="-171450">
              <a:buSzPct val="100000"/>
              <a:buFont typeface="Arial"/>
              <a:buChar char="•"/>
              <a:defRPr sz="1200"/>
            </a:pPr>
          </a:p>
          <a:p>
            <a:pPr lvl="1" marL="628650" indent="-171450">
              <a:buSzPct val="100000"/>
              <a:buFont typeface="Arial"/>
              <a:buChar char="•"/>
              <a:defRPr sz="1200"/>
            </a:pPr>
          </a:p>
          <a:p>
            <a:pPr lvl="1" marL="628650" indent="-171450">
              <a:buSzPct val="100000"/>
              <a:buFont typeface="Arial"/>
              <a:buChar char="•"/>
              <a:defRPr sz="1200"/>
            </a:pPr>
          </a:p>
          <a:p>
            <a:pPr lvl="2" marL="1085850" indent="-171450">
              <a:buSzPct val="100000"/>
              <a:buFont typeface="Arial"/>
              <a:buChar char="•"/>
              <a:defRPr sz="1200"/>
            </a:pPr>
          </a:p>
        </p:txBody>
      </p:sp>
      <p:pic>
        <p:nvPicPr>
          <p:cNvPr id="122" name="Picture 3" descr="Picture 3"/>
          <p:cNvPicPr>
            <a:picLocks noChangeAspect="1"/>
          </p:cNvPicPr>
          <p:nvPr/>
        </p:nvPicPr>
        <p:blipFill>
          <a:blip r:embed="rId4">
            <a:extLst/>
          </a:blip>
          <a:stretch>
            <a:fillRect/>
          </a:stretch>
        </p:blipFill>
        <p:spPr>
          <a:xfrm>
            <a:off x="470241" y="1067463"/>
            <a:ext cx="2467349" cy="1255661"/>
          </a:xfrm>
          <a:prstGeom prst="rect">
            <a:avLst/>
          </a:prstGeom>
          <a:ln w="12700">
            <a:miter lim="400000"/>
          </a:ln>
        </p:spPr>
      </p:pic>
      <p:pic>
        <p:nvPicPr>
          <p:cNvPr id="123" name="Picture 5" descr="Picture 5"/>
          <p:cNvPicPr>
            <a:picLocks noChangeAspect="1"/>
          </p:cNvPicPr>
          <p:nvPr/>
        </p:nvPicPr>
        <p:blipFill>
          <a:blip r:embed="rId5">
            <a:extLst/>
          </a:blip>
          <a:stretch>
            <a:fillRect/>
          </a:stretch>
        </p:blipFill>
        <p:spPr>
          <a:xfrm>
            <a:off x="4921436" y="1370804"/>
            <a:ext cx="3031073" cy="2020716"/>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Title 1"/>
          <p:cNvSpPr txBox="1"/>
          <p:nvPr>
            <p:ph type="ctrTitle"/>
          </p:nvPr>
        </p:nvSpPr>
        <p:spPr>
          <a:xfrm>
            <a:off x="-2777412" y="133318"/>
            <a:ext cx="9144001" cy="837065"/>
          </a:xfrm>
          <a:prstGeom prst="rect">
            <a:avLst/>
          </a:prstGeom>
        </p:spPr>
        <p:txBody>
          <a:bodyPr/>
          <a:lstStyle>
            <a:lvl1pPr>
              <a:defRPr sz="2800"/>
            </a:lvl1pPr>
          </a:lstStyle>
          <a:p>
            <a:pPr/>
            <a:r>
              <a:t>Recommendations</a:t>
            </a:r>
          </a:p>
        </p:txBody>
      </p:sp>
      <p:sp>
        <p:nvSpPr>
          <p:cNvPr id="126" name="Straight Connector 4"/>
          <p:cNvSpPr/>
          <p:nvPr/>
        </p:nvSpPr>
        <p:spPr>
          <a:xfrm>
            <a:off x="457199" y="970383"/>
            <a:ext cx="11439333" cy="1"/>
          </a:xfrm>
          <a:prstGeom prst="line">
            <a:avLst/>
          </a:prstGeom>
          <a:ln w="6350">
            <a:solidFill>
              <a:schemeClr val="accent1"/>
            </a:solidFill>
            <a:miter/>
          </a:ln>
        </p:spPr>
        <p:txBody>
          <a:bodyPr lIns="45719" rIns="45719"/>
          <a:lstStyle/>
          <a:p>
            <a:pPr/>
          </a:p>
        </p:txBody>
      </p:sp>
      <p:sp>
        <p:nvSpPr>
          <p:cNvPr id="127" name="Rectangle 6"/>
          <p:cNvSpPr txBox="1"/>
          <p:nvPr/>
        </p:nvSpPr>
        <p:spPr>
          <a:xfrm>
            <a:off x="1664453" y="1019402"/>
            <a:ext cx="11347892" cy="30059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600"/>
            </a:lvl1pPr>
          </a:lstStyle>
          <a:p>
            <a:pPr/>
            <a:r>
              <a:t>Focus on majorly accessed region by visitor</a:t>
            </a:r>
          </a:p>
        </p:txBody>
      </p:sp>
      <p:sp>
        <p:nvSpPr>
          <p:cNvPr id="128" name="TextBox 11"/>
          <p:cNvSpPr txBox="1"/>
          <p:nvPr/>
        </p:nvSpPr>
        <p:spPr>
          <a:xfrm>
            <a:off x="424177" y="2821789"/>
            <a:ext cx="9357360" cy="62930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buSzPct val="100000"/>
              <a:buFont typeface="Arial"/>
              <a:buChar char="•"/>
              <a:defRPr b="1" sz="1200"/>
            </a:pPr>
            <a:r>
              <a:t>Region 1 and 3 </a:t>
            </a:r>
            <a:r>
              <a:rPr b="0"/>
              <a:t>are the mostly accessed by </a:t>
            </a:r>
            <a:r>
              <a:t>maximum</a:t>
            </a:r>
            <a:r>
              <a:rPr b="0"/>
              <a:t> Visitors</a:t>
            </a:r>
            <a:endParaRPr b="0"/>
          </a:p>
          <a:p>
            <a:pPr marL="171450" indent="-171450">
              <a:buSzPct val="100000"/>
              <a:buFont typeface="Arial"/>
              <a:buChar char="•"/>
              <a:defRPr sz="1200"/>
            </a:pPr>
            <a:r>
              <a:t>This Region can </a:t>
            </a:r>
            <a:r>
              <a:rPr b="1"/>
              <a:t>be Asia, Middle east, America or Europe</a:t>
            </a:r>
            <a:endParaRPr b="1"/>
          </a:p>
        </p:txBody>
      </p:sp>
      <p:pic>
        <p:nvPicPr>
          <p:cNvPr id="129" name="Picture 15" descr="Picture 15"/>
          <p:cNvPicPr>
            <a:picLocks noChangeAspect="1"/>
          </p:cNvPicPr>
          <p:nvPr/>
        </p:nvPicPr>
        <p:blipFill>
          <a:blip r:embed="rId2">
            <a:extLst/>
          </a:blip>
          <a:stretch>
            <a:fillRect/>
          </a:stretch>
        </p:blipFill>
        <p:spPr>
          <a:xfrm>
            <a:off x="8734600" y="2463752"/>
            <a:ext cx="876301" cy="876301"/>
          </a:xfrm>
          <a:prstGeom prst="rect">
            <a:avLst/>
          </a:prstGeom>
          <a:ln w="12700">
            <a:miter lim="400000"/>
          </a:ln>
        </p:spPr>
      </p:pic>
      <p:pic>
        <p:nvPicPr>
          <p:cNvPr id="130" name="Picture 18" descr="Picture 18"/>
          <p:cNvPicPr>
            <a:picLocks noChangeAspect="1"/>
          </p:cNvPicPr>
          <p:nvPr/>
        </p:nvPicPr>
        <p:blipFill>
          <a:blip r:embed="rId3">
            <a:extLst/>
          </a:blip>
          <a:stretch>
            <a:fillRect/>
          </a:stretch>
        </p:blipFill>
        <p:spPr>
          <a:xfrm>
            <a:off x="920582" y="4132148"/>
            <a:ext cx="1470193" cy="1470193"/>
          </a:xfrm>
          <a:prstGeom prst="rect">
            <a:avLst/>
          </a:prstGeom>
          <a:ln w="12700">
            <a:miter lim="400000"/>
          </a:ln>
        </p:spPr>
      </p:pic>
      <p:sp>
        <p:nvSpPr>
          <p:cNvPr id="131" name="TextBox 19"/>
          <p:cNvSpPr txBox="1"/>
          <p:nvPr/>
        </p:nvSpPr>
        <p:spPr>
          <a:xfrm>
            <a:off x="2901367" y="4594954"/>
            <a:ext cx="8867504" cy="20524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buSzPct val="100000"/>
              <a:buFont typeface="Arial"/>
              <a:buChar char="•"/>
              <a:defRPr b="1" sz="1200"/>
            </a:pPr>
            <a:r>
              <a:t>Provide Promotions, Advertisements, and Offers:</a:t>
            </a:r>
          </a:p>
          <a:p>
            <a:pPr lvl="1" marL="628650" indent="-171450">
              <a:lnSpc>
                <a:spcPct val="250000"/>
              </a:lnSpc>
              <a:buSzPct val="100000"/>
              <a:buFont typeface="Arial"/>
              <a:buChar char="•"/>
              <a:defRPr sz="1200"/>
            </a:pPr>
            <a:r>
              <a:t>More network traffic, so that customers can access pages faster and generate revenue</a:t>
            </a:r>
          </a:p>
          <a:p>
            <a:pPr lvl="1" marL="628650" indent="-171450">
              <a:lnSpc>
                <a:spcPct val="250000"/>
              </a:lnSpc>
              <a:buSzPct val="100000"/>
              <a:buFont typeface="Arial"/>
              <a:buChar char="•"/>
              <a:defRPr sz="1200"/>
            </a:pPr>
            <a:r>
              <a:t>More discounts coupons specifically for that region</a:t>
            </a:r>
          </a:p>
          <a:p>
            <a:pPr lvl="1" marL="628650" indent="-171450">
              <a:buSzPct val="100000"/>
              <a:buFont typeface="Arial"/>
              <a:buChar char="•"/>
              <a:defRPr sz="1200"/>
            </a:pPr>
          </a:p>
          <a:p>
            <a:pPr lvl="1" marL="628650" indent="-171450">
              <a:buSzPct val="100000"/>
              <a:buFont typeface="Arial"/>
              <a:buChar char="•"/>
              <a:defRPr sz="1200"/>
            </a:pPr>
          </a:p>
          <a:p>
            <a:pPr lvl="1" marL="628650" indent="-171450">
              <a:buSzPct val="100000"/>
              <a:buFont typeface="Arial"/>
              <a:buChar char="•"/>
              <a:defRPr sz="1200"/>
            </a:pPr>
          </a:p>
          <a:p>
            <a:pPr lvl="2" marL="1085850" indent="-171450">
              <a:buSzPct val="100000"/>
              <a:buFont typeface="Arial"/>
              <a:buChar char="•"/>
              <a:defRPr sz="1200"/>
            </a:pPr>
          </a:p>
        </p:txBody>
      </p:sp>
      <p:sp>
        <p:nvSpPr>
          <p:cNvPr id="132" name="TextBox 5"/>
          <p:cNvSpPr txBox="1"/>
          <p:nvPr/>
        </p:nvSpPr>
        <p:spPr>
          <a:xfrm>
            <a:off x="2901368" y="3606424"/>
            <a:ext cx="7477760" cy="81980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buSzPct val="100000"/>
              <a:buFont typeface="Arial"/>
              <a:buChar char="•"/>
              <a:defRPr sz="1200"/>
            </a:pPr>
            <a:r>
              <a:t>Understand </a:t>
            </a:r>
            <a:r>
              <a:rPr b="1"/>
              <a:t>why visitors </a:t>
            </a:r>
            <a:r>
              <a:t>approach the site and leave without generating revenue? </a:t>
            </a:r>
          </a:p>
          <a:p>
            <a:pPr lvl="2" marL="1085850" indent="-171450">
              <a:buSzPct val="100000"/>
              <a:buFont typeface="Arial"/>
              <a:buChar char="•"/>
              <a:defRPr sz="1200"/>
            </a:pPr>
            <a:r>
              <a:t>Are products are not matching their region?</a:t>
            </a:r>
          </a:p>
          <a:p>
            <a:pPr lvl="2" marL="1085850" indent="-171450">
              <a:buSzPct val="100000"/>
              <a:buFont typeface="Arial"/>
              <a:buChar char="•"/>
              <a:defRPr sz="1200"/>
            </a:pPr>
            <a:r>
              <a:t>Are customer expectations is different?</a:t>
            </a:r>
          </a:p>
          <a:p>
            <a:pPr lvl="2" marL="1085850" indent="-171450">
              <a:buSzPct val="100000"/>
              <a:buFont typeface="Arial"/>
              <a:buChar char="•"/>
              <a:defRPr sz="1200"/>
            </a:pPr>
            <a:r>
              <a:t>Are there different types of customers that exist in this region?</a:t>
            </a:r>
          </a:p>
        </p:txBody>
      </p:sp>
      <p:pic>
        <p:nvPicPr>
          <p:cNvPr id="133" name="Picture 2" descr="Picture 2"/>
          <p:cNvPicPr>
            <a:picLocks noChangeAspect="1"/>
          </p:cNvPicPr>
          <p:nvPr/>
        </p:nvPicPr>
        <p:blipFill>
          <a:blip r:embed="rId4">
            <a:extLst/>
          </a:blip>
          <a:stretch>
            <a:fillRect/>
          </a:stretch>
        </p:blipFill>
        <p:spPr>
          <a:xfrm>
            <a:off x="457200" y="1116337"/>
            <a:ext cx="2857500" cy="1609726"/>
          </a:xfrm>
          <a:prstGeom prst="rect">
            <a:avLst/>
          </a:prstGeom>
          <a:ln w="12700">
            <a:miter lim="400000"/>
          </a:ln>
        </p:spPr>
      </p:pic>
      <p:pic>
        <p:nvPicPr>
          <p:cNvPr id="134" name="Picture 8" descr="Picture 8"/>
          <p:cNvPicPr>
            <a:picLocks noChangeAspect="1"/>
          </p:cNvPicPr>
          <p:nvPr/>
        </p:nvPicPr>
        <p:blipFill>
          <a:blip r:embed="rId5">
            <a:extLst/>
          </a:blip>
          <a:stretch>
            <a:fillRect/>
          </a:stretch>
        </p:blipFill>
        <p:spPr>
          <a:xfrm>
            <a:off x="5235440" y="1408698"/>
            <a:ext cx="3341863" cy="2128575"/>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Title 1"/>
          <p:cNvSpPr txBox="1"/>
          <p:nvPr>
            <p:ph type="ctrTitle"/>
          </p:nvPr>
        </p:nvSpPr>
        <p:spPr>
          <a:xfrm>
            <a:off x="-2777412" y="133318"/>
            <a:ext cx="9144001" cy="837065"/>
          </a:xfrm>
          <a:prstGeom prst="rect">
            <a:avLst/>
          </a:prstGeom>
        </p:spPr>
        <p:txBody>
          <a:bodyPr/>
          <a:lstStyle>
            <a:lvl1pPr>
              <a:defRPr sz="2800"/>
            </a:lvl1pPr>
          </a:lstStyle>
          <a:p>
            <a:pPr/>
            <a:r>
              <a:t>Recommendations</a:t>
            </a:r>
          </a:p>
        </p:txBody>
      </p:sp>
      <p:sp>
        <p:nvSpPr>
          <p:cNvPr id="137" name="Straight Connector 4"/>
          <p:cNvSpPr/>
          <p:nvPr/>
        </p:nvSpPr>
        <p:spPr>
          <a:xfrm>
            <a:off x="457199" y="970383"/>
            <a:ext cx="11439333" cy="1"/>
          </a:xfrm>
          <a:prstGeom prst="line">
            <a:avLst/>
          </a:prstGeom>
          <a:ln w="6350">
            <a:solidFill>
              <a:schemeClr val="accent1"/>
            </a:solidFill>
            <a:miter/>
          </a:ln>
        </p:spPr>
        <p:txBody>
          <a:bodyPr lIns="45719" rIns="45719"/>
          <a:lstStyle/>
          <a:p>
            <a:pPr/>
          </a:p>
        </p:txBody>
      </p:sp>
      <p:sp>
        <p:nvSpPr>
          <p:cNvPr id="138" name="Rectangle 6"/>
          <p:cNvSpPr txBox="1"/>
          <p:nvPr/>
        </p:nvSpPr>
        <p:spPr>
          <a:xfrm>
            <a:off x="1840308" y="1038180"/>
            <a:ext cx="11347891" cy="30059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600"/>
            </a:lvl1pPr>
          </a:lstStyle>
          <a:p>
            <a:pPr/>
            <a:r>
              <a:t>Focus on visitors types</a:t>
            </a:r>
          </a:p>
        </p:txBody>
      </p:sp>
      <p:sp>
        <p:nvSpPr>
          <p:cNvPr id="139" name="TextBox 11"/>
          <p:cNvSpPr txBox="1"/>
          <p:nvPr/>
        </p:nvSpPr>
        <p:spPr>
          <a:xfrm>
            <a:off x="502919" y="3763776"/>
            <a:ext cx="9357361" cy="62930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71450" indent="-171450">
              <a:buSzPct val="100000"/>
              <a:buFont typeface="Arial"/>
              <a:buChar char="•"/>
              <a:defRPr b="1" sz="1200"/>
            </a:pPr>
            <a:r>
              <a:t>Returning Visitors are 86%, so more focus on existing ones by giving more discounts. </a:t>
            </a:r>
          </a:p>
          <a:p>
            <a:pPr marL="171450" indent="-171450">
              <a:buSzPct val="100000"/>
              <a:buFont typeface="Arial"/>
              <a:buChar char="•"/>
              <a:defRPr sz="1200"/>
            </a:pPr>
            <a:r>
              <a:t>Attract </a:t>
            </a:r>
            <a:r>
              <a:rPr b="1"/>
              <a:t>New Visitors</a:t>
            </a:r>
            <a:r>
              <a:t> by Promotions, Discounts etc. !!</a:t>
            </a:r>
          </a:p>
        </p:txBody>
      </p:sp>
      <p:pic>
        <p:nvPicPr>
          <p:cNvPr id="140" name="Picture 15" descr="Picture 15"/>
          <p:cNvPicPr>
            <a:picLocks noChangeAspect="1"/>
          </p:cNvPicPr>
          <p:nvPr/>
        </p:nvPicPr>
        <p:blipFill>
          <a:blip r:embed="rId2">
            <a:extLst/>
          </a:blip>
          <a:stretch>
            <a:fillRect/>
          </a:stretch>
        </p:blipFill>
        <p:spPr>
          <a:xfrm>
            <a:off x="9201978" y="2192872"/>
            <a:ext cx="876301" cy="876301"/>
          </a:xfrm>
          <a:prstGeom prst="rect">
            <a:avLst/>
          </a:prstGeom>
          <a:ln w="12700">
            <a:miter lim="400000"/>
          </a:ln>
        </p:spPr>
      </p:pic>
      <p:pic>
        <p:nvPicPr>
          <p:cNvPr id="141" name="Picture 18" descr="Picture 18"/>
          <p:cNvPicPr>
            <a:picLocks noChangeAspect="1"/>
          </p:cNvPicPr>
          <p:nvPr/>
        </p:nvPicPr>
        <p:blipFill>
          <a:blip r:embed="rId3">
            <a:extLst/>
          </a:blip>
          <a:stretch>
            <a:fillRect/>
          </a:stretch>
        </p:blipFill>
        <p:spPr>
          <a:xfrm>
            <a:off x="900571" y="4417424"/>
            <a:ext cx="1470194" cy="1470193"/>
          </a:xfrm>
          <a:prstGeom prst="rect">
            <a:avLst/>
          </a:prstGeom>
          <a:ln w="12700">
            <a:miter lim="400000"/>
          </a:ln>
        </p:spPr>
      </p:pic>
      <p:pic>
        <p:nvPicPr>
          <p:cNvPr id="142" name="Picture 2" descr="Picture 2"/>
          <p:cNvPicPr>
            <a:picLocks noChangeAspect="1"/>
          </p:cNvPicPr>
          <p:nvPr/>
        </p:nvPicPr>
        <p:blipFill>
          <a:blip r:embed="rId4">
            <a:extLst/>
          </a:blip>
          <a:stretch>
            <a:fillRect/>
          </a:stretch>
        </p:blipFill>
        <p:spPr>
          <a:xfrm>
            <a:off x="457200" y="1074044"/>
            <a:ext cx="2356936" cy="1318175"/>
          </a:xfrm>
          <a:prstGeom prst="rect">
            <a:avLst/>
          </a:prstGeom>
          <a:ln w="12700">
            <a:miter lim="400000"/>
          </a:ln>
        </p:spPr>
      </p:pic>
      <p:pic>
        <p:nvPicPr>
          <p:cNvPr id="143" name="Picture 7" descr="Picture 7"/>
          <p:cNvPicPr>
            <a:picLocks noChangeAspect="1"/>
          </p:cNvPicPr>
          <p:nvPr/>
        </p:nvPicPr>
        <p:blipFill>
          <a:blip r:embed="rId5">
            <a:extLst/>
          </a:blip>
          <a:stretch>
            <a:fillRect/>
          </a:stretch>
        </p:blipFill>
        <p:spPr>
          <a:xfrm>
            <a:off x="6127641" y="1493897"/>
            <a:ext cx="2971954" cy="232422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Recommendations"/>
          <p:cNvSpPr txBox="1"/>
          <p:nvPr>
            <p:ph type="title" idx="4294967295"/>
          </p:nvPr>
        </p:nvSpPr>
        <p:spPr>
          <a:xfrm>
            <a:off x="-2777412" y="133318"/>
            <a:ext cx="9144001" cy="837065"/>
          </a:xfrm>
          <a:prstGeom prst="rect">
            <a:avLst/>
          </a:prstGeom>
        </p:spPr>
        <p:txBody>
          <a:bodyPr anchor="b"/>
          <a:lstStyle>
            <a:lvl1pPr algn="ctr">
              <a:defRPr sz="2800"/>
            </a:lvl1pPr>
          </a:lstStyle>
          <a:p>
            <a:pPr/>
            <a:r>
              <a:t>Recommendations</a:t>
            </a:r>
          </a:p>
        </p:txBody>
      </p:sp>
      <p:sp>
        <p:nvSpPr>
          <p:cNvPr id="146" name="Straight Connector 4"/>
          <p:cNvSpPr/>
          <p:nvPr/>
        </p:nvSpPr>
        <p:spPr>
          <a:xfrm>
            <a:off x="457199" y="970383"/>
            <a:ext cx="11439333" cy="1"/>
          </a:xfrm>
          <a:prstGeom prst="line">
            <a:avLst/>
          </a:prstGeom>
          <a:ln w="6350">
            <a:solidFill>
              <a:schemeClr val="accent1"/>
            </a:solidFill>
            <a:miter/>
          </a:ln>
        </p:spPr>
        <p:txBody>
          <a:bodyPr lIns="45719" rIns="45719"/>
          <a:lstStyle/>
          <a:p>
            <a:pPr/>
          </a:p>
        </p:txBody>
      </p:sp>
      <p:sp>
        <p:nvSpPr>
          <p:cNvPr id="147" name="Rectangle 6"/>
          <p:cNvSpPr txBox="1"/>
          <p:nvPr/>
        </p:nvSpPr>
        <p:spPr>
          <a:xfrm>
            <a:off x="1840308" y="1038180"/>
            <a:ext cx="11347891" cy="30059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b="1" sz="1600"/>
            </a:lvl1pPr>
          </a:lstStyle>
          <a:p>
            <a:pPr/>
            <a:r>
              <a:t>Focus on Administrative Duration</a:t>
            </a:r>
          </a:p>
        </p:txBody>
      </p:sp>
      <p:sp>
        <p:nvSpPr>
          <p:cNvPr id="148" name="TextBox 11"/>
          <p:cNvSpPr txBox="1"/>
          <p:nvPr/>
        </p:nvSpPr>
        <p:spPr>
          <a:xfrm>
            <a:off x="293473" y="3975558"/>
            <a:ext cx="9357361" cy="1082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57200" indent="-317500" defTabSz="457200">
              <a:spcBef>
                <a:spcPts val="400"/>
              </a:spcBef>
              <a:buClr>
                <a:srgbClr val="000000">
                  <a:alpha val="70196"/>
                </a:srgbClr>
              </a:buClr>
              <a:buSzPct val="100000"/>
              <a:buFont typeface="Helvetica"/>
              <a:buChar char="•"/>
              <a:defRPr sz="1200">
                <a:solidFill>
                  <a:srgbClr val="000000">
                    <a:alpha val="70196"/>
                  </a:srgbClr>
                </a:solidFill>
                <a:latin typeface="+mn-lt"/>
                <a:ea typeface="+mn-ea"/>
                <a:cs typeface="+mn-cs"/>
                <a:sym typeface="Helvetica"/>
              </a:defRPr>
            </a:pPr>
            <a:r>
              <a:t>The customers who spent a longer administrative duration in a website are very less likely to bounce from the website that is nevigating away from the website just after navigating one page of that website.</a:t>
            </a:r>
          </a:p>
          <a:p>
            <a:pPr marL="457200" indent="-317500" defTabSz="457200">
              <a:spcBef>
                <a:spcPts val="400"/>
              </a:spcBef>
              <a:buClr>
                <a:srgbClr val="000000">
                  <a:alpha val="70196"/>
                </a:srgbClr>
              </a:buClr>
              <a:buSzPct val="100000"/>
              <a:buFont typeface="Helvetica"/>
              <a:buChar char="•"/>
              <a:defRPr sz="1200">
                <a:solidFill>
                  <a:srgbClr val="000000">
                    <a:alpha val="70196"/>
                  </a:srgbClr>
                </a:solidFill>
                <a:latin typeface="+mn-lt"/>
                <a:ea typeface="+mn-ea"/>
                <a:cs typeface="+mn-cs"/>
                <a:sym typeface="Helvetica"/>
              </a:defRPr>
            </a:pPr>
            <a:r>
              <a:t>There are Three groups, The Orange group is a group of customers who stay for shortest administrative duration and have highest chance for Navigating away from a website.</a:t>
            </a:r>
          </a:p>
        </p:txBody>
      </p:sp>
      <p:pic>
        <p:nvPicPr>
          <p:cNvPr id="149" name="Picture 15" descr="Picture 15"/>
          <p:cNvPicPr>
            <a:picLocks noChangeAspect="1"/>
          </p:cNvPicPr>
          <p:nvPr/>
        </p:nvPicPr>
        <p:blipFill>
          <a:blip r:embed="rId2">
            <a:extLst/>
          </a:blip>
          <a:stretch>
            <a:fillRect/>
          </a:stretch>
        </p:blipFill>
        <p:spPr>
          <a:xfrm>
            <a:off x="10017717" y="4078428"/>
            <a:ext cx="876301" cy="876301"/>
          </a:xfrm>
          <a:prstGeom prst="rect">
            <a:avLst/>
          </a:prstGeom>
          <a:ln w="12700">
            <a:miter lim="400000"/>
          </a:ln>
        </p:spPr>
      </p:pic>
      <p:pic>
        <p:nvPicPr>
          <p:cNvPr id="150" name="Picture 18" descr="Picture 18"/>
          <p:cNvPicPr>
            <a:picLocks noChangeAspect="1"/>
          </p:cNvPicPr>
          <p:nvPr/>
        </p:nvPicPr>
        <p:blipFill>
          <a:blip r:embed="rId3">
            <a:extLst/>
          </a:blip>
          <a:stretch>
            <a:fillRect/>
          </a:stretch>
        </p:blipFill>
        <p:spPr>
          <a:xfrm>
            <a:off x="558843" y="5089858"/>
            <a:ext cx="1470193" cy="1470193"/>
          </a:xfrm>
          <a:prstGeom prst="rect">
            <a:avLst/>
          </a:prstGeom>
          <a:ln w="12700">
            <a:miter lim="400000"/>
          </a:ln>
        </p:spPr>
      </p:pic>
      <p:pic>
        <p:nvPicPr>
          <p:cNvPr id="151" name="Image" descr="Image"/>
          <p:cNvPicPr>
            <a:picLocks noChangeAspect="1"/>
          </p:cNvPicPr>
          <p:nvPr/>
        </p:nvPicPr>
        <p:blipFill>
          <a:blip r:embed="rId4">
            <a:extLst/>
          </a:blip>
          <a:stretch>
            <a:fillRect/>
          </a:stretch>
        </p:blipFill>
        <p:spPr>
          <a:xfrm>
            <a:off x="190710" y="1112661"/>
            <a:ext cx="3691727" cy="1938157"/>
          </a:xfrm>
          <a:prstGeom prst="rect">
            <a:avLst/>
          </a:prstGeom>
          <a:ln w="12700">
            <a:miter lim="400000"/>
          </a:ln>
        </p:spPr>
      </p:pic>
      <p:pic>
        <p:nvPicPr>
          <p:cNvPr id="152" name="Screenshot 2022-11-13 at 20.03.42.png" descr="Screenshot 2022-11-13 at 20.03.42.png"/>
          <p:cNvPicPr>
            <a:picLocks noChangeAspect="1"/>
          </p:cNvPicPr>
          <p:nvPr/>
        </p:nvPicPr>
        <p:blipFill>
          <a:blip r:embed="rId5">
            <a:extLst/>
          </a:blip>
          <a:stretch>
            <a:fillRect/>
          </a:stretch>
        </p:blipFill>
        <p:spPr>
          <a:xfrm>
            <a:off x="6019853" y="1307360"/>
            <a:ext cx="5061221" cy="2598012"/>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